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EEE77-5465-406B-B03E-4395D78D206A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3B0-8B08-4783-BF76-CD167E181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0270F5-8E9A-49C3-892E-58D6ED51AF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3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 userDrawn="1"/>
        </p:nvSpPr>
        <p:spPr>
          <a:xfrm>
            <a:off x="4022933" y="4460905"/>
            <a:ext cx="6873667" cy="1102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i="0" dirty="0" smtClean="0"/>
              <a:t>Mechanical</a:t>
            </a:r>
            <a:r>
              <a:rPr lang="en-US" sz="2000" i="0" baseline="0" dirty="0" smtClean="0"/>
              <a:t> &amp; Nuclear Engineering Dept.</a:t>
            </a:r>
            <a:endParaRPr lang="en-US" sz="2000" i="0" dirty="0" smtClean="0"/>
          </a:p>
          <a:p>
            <a:pPr algn="l"/>
            <a:r>
              <a:rPr lang="en-US" sz="2000" i="0" dirty="0" smtClean="0"/>
              <a:t>Kansas State University</a:t>
            </a:r>
          </a:p>
          <a:p>
            <a:pPr algn="l"/>
            <a:r>
              <a:rPr lang="en-US" sz="2000" i="0" dirty="0" smtClean="0"/>
              <a:t>Manhattan,</a:t>
            </a:r>
            <a:r>
              <a:rPr lang="en-US" sz="2000" i="0" baseline="0" dirty="0" smtClean="0"/>
              <a:t> KS 66506</a:t>
            </a:r>
            <a:endParaRPr lang="en-US" sz="2000" i="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491-8CAE-4329-9BD5-2C06DCC9AA92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Date Placeholder 10"/>
          <p:cNvSpPr txBox="1">
            <a:spLocks/>
          </p:cNvSpPr>
          <p:nvPr userDrawn="1"/>
        </p:nvSpPr>
        <p:spPr>
          <a:xfrm>
            <a:off x="4022933" y="5725683"/>
            <a:ext cx="2996012" cy="615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5D9491-8CAE-4329-9BD5-2C06DCC9AA92}" type="datetime4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January 24, 2019</a:t>
            </a:fld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5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0" y="987427"/>
            <a:ext cx="3932237" cy="96101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475" y="987426"/>
            <a:ext cx="7622849" cy="54117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40" y="1948441"/>
            <a:ext cx="3932237" cy="44507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A9F5-DD3E-463B-849E-F2D9483AD157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9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0" y="987426"/>
            <a:ext cx="3932237" cy="90974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29605" y="987426"/>
            <a:ext cx="6705080" cy="529439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40" y="1897166"/>
            <a:ext cx="3932237" cy="45020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E683-DA18-406B-B3B2-D88E5B2A7350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54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F4C9-4A14-4570-B3D2-3CE38C5C09CA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7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8CEA-4D01-4973-9D27-4C3038BCE27C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1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21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D13C-5597-491C-BCCF-D9C368CFAAA6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5" y="999859"/>
            <a:ext cx="5928645" cy="51771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9859"/>
            <a:ext cx="5928645" cy="51771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388D-5A3D-42CB-8FAC-5D8AB284D696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78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5" y="999859"/>
            <a:ext cx="5928645" cy="26888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9859"/>
            <a:ext cx="5928645" cy="26888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D96F-B7B2-4208-9980-043F125306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6172200" y="3750139"/>
            <a:ext cx="5928645" cy="26939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91155" y="3750139"/>
            <a:ext cx="5928645" cy="26939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79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528" y="1"/>
            <a:ext cx="9491529" cy="92125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339" y="921255"/>
            <a:ext cx="58722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339" y="1842511"/>
            <a:ext cx="5872237" cy="43471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21255"/>
            <a:ext cx="590585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42511"/>
            <a:ext cx="5905856" cy="43471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B8F2-9102-4E7C-8E10-5DFCF17CA8DD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44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911D-6849-4B5C-8B38-D5390A7F6ACB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6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5412" y="6457132"/>
            <a:ext cx="2743200" cy="365125"/>
          </a:xfrm>
        </p:spPr>
        <p:txBody>
          <a:bodyPr/>
          <a:lstStyle/>
          <a:p>
            <a:fld id="{6999DB72-9153-497A-B175-C8E71CDC0570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8361" y="6457133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4662" y="47876"/>
            <a:ext cx="8070485" cy="817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40" y="976781"/>
            <a:ext cx="11910645" cy="520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739" y="6453646"/>
            <a:ext cx="1661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4736" y="6463174"/>
            <a:ext cx="8039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149" y="6457134"/>
            <a:ext cx="104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/>
          <a:srcRect b="12971"/>
          <a:stretch/>
        </p:blipFill>
        <p:spPr>
          <a:xfrm>
            <a:off x="92740" y="22451"/>
            <a:ext cx="1291955" cy="843277"/>
          </a:xfrm>
          <a:prstGeom prst="rect">
            <a:avLst/>
          </a:prstGeom>
        </p:spPr>
      </p:pic>
      <p:pic>
        <p:nvPicPr>
          <p:cNvPr id="8" name="Picture 4" descr="https://images.signaturea.com/sa/assets/logos/page_seals/2762_seal_foil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7" y="1"/>
            <a:ext cx="1154303" cy="8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92740" y="921253"/>
            <a:ext cx="11910645" cy="0"/>
          </a:xfrm>
          <a:prstGeom prst="line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47" y="25639"/>
            <a:ext cx="1355933" cy="8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 idx="4294967295"/>
          </p:nvPr>
        </p:nvSpPr>
        <p:spPr>
          <a:xfrm>
            <a:off x="2085109" y="1554627"/>
            <a:ext cx="7772400" cy="1919940"/>
          </a:xfrm>
        </p:spPr>
        <p:txBody>
          <a:bodyPr/>
          <a:lstStyle/>
          <a:p>
            <a:pPr algn="ctr"/>
            <a:r>
              <a:rPr lang="en-US" dirty="0" smtClean="0"/>
              <a:t>CNEC</a:t>
            </a:r>
            <a:br>
              <a:rPr lang="en-US" dirty="0" smtClean="0"/>
            </a:br>
            <a:r>
              <a:rPr lang="en-US" dirty="0" smtClean="0"/>
              <a:t>Time Signatures in Well Logging with a pulsed D-T neutron generator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0950" y="3474567"/>
            <a:ext cx="39330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Vo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From the Hydrogen time-dependence plot, information about the formation can be extracted: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In the neutron production region (0-100µs), the signatures are 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total counts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peak counts at 100µs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rising slope</a:t>
            </a:r>
          </a:p>
          <a:p>
            <a:pPr lvl="1"/>
            <a:r>
              <a:rPr lang="en-US" dirty="0"/>
              <a:t>In the die-away region (100-1000µs), the signatures are: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total </a:t>
            </a:r>
            <a:r>
              <a:rPr lang="en-US" dirty="0"/>
              <a:t>counts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decay slope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example, the decay slope in the die away region will be calculated and compare to the Hydrogen Index in all samples</a:t>
            </a:r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Signatures Extraction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 simple exponential function is fitted into the die-away region for the Near </a:t>
                </a:r>
                <a:r>
                  <a:rPr lang="en-US" dirty="0" err="1" smtClean="0"/>
                  <a:t>NaI</a:t>
                </a:r>
                <a:r>
                  <a:rPr lang="en-US" dirty="0" smtClean="0"/>
                  <a:t>(Tl) in 100% water sample, from the time of 120 to 1,000 µs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4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slope in the die-away region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8" y="2436810"/>
            <a:ext cx="5163127" cy="4016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74418" y="3392206"/>
                <a:ext cx="14853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= 227 µs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418" y="3392206"/>
                <a:ext cx="148536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147127" y="4036291"/>
            <a:ext cx="461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08945" y="4036291"/>
            <a:ext cx="0" cy="1958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758984"/>
              </p:ext>
            </p:extLst>
          </p:nvPr>
        </p:nvGraphicFramePr>
        <p:xfrm>
          <a:off x="526473" y="1183572"/>
          <a:ext cx="4777435" cy="387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3">
                  <a:extLst>
                    <a:ext uri="{9D8B030D-6E8A-4147-A177-3AD203B41FA5}">
                      <a16:colId xmlns:a16="http://schemas.microsoft.com/office/drawing/2014/main" val="1783890560"/>
                    </a:ext>
                  </a:extLst>
                </a:gridCol>
                <a:gridCol w="1245729">
                  <a:extLst>
                    <a:ext uri="{9D8B030D-6E8A-4147-A177-3AD203B41FA5}">
                      <a16:colId xmlns:a16="http://schemas.microsoft.com/office/drawing/2014/main" val="3668586736"/>
                    </a:ext>
                  </a:extLst>
                </a:gridCol>
                <a:gridCol w="1331508">
                  <a:extLst>
                    <a:ext uri="{9D8B030D-6E8A-4147-A177-3AD203B41FA5}">
                      <a16:colId xmlns:a16="http://schemas.microsoft.com/office/drawing/2014/main" val="2487763185"/>
                    </a:ext>
                  </a:extLst>
                </a:gridCol>
                <a:gridCol w="1091835">
                  <a:extLst>
                    <a:ext uri="{9D8B030D-6E8A-4147-A177-3AD203B41FA5}">
                      <a16:colId xmlns:a16="http://schemas.microsoft.com/office/drawing/2014/main" val="1729260824"/>
                    </a:ext>
                  </a:extLst>
                </a:gridCol>
              </a:tblGrid>
              <a:tr h="5601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Porosity (%)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Uniformity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(yes</a:t>
                      </a:r>
                      <a:r>
                        <a:rPr lang="en-US" sz="1400" baseline="0" dirty="0" smtClean="0"/>
                        <a:t> or no)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Decay (µs)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968181"/>
                  </a:ext>
                </a:extLst>
              </a:tr>
              <a:tr h="303920">
                <a:tc rowSpan="2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Sand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985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057171"/>
                  </a:ext>
                </a:extLst>
              </a:tr>
              <a:tr h="303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1143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163648"/>
                  </a:ext>
                </a:extLst>
              </a:tr>
              <a:tr h="303920"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&gt;1</a:t>
                      </a:r>
                      <a:r>
                        <a:rPr lang="en-US" sz="140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Limestone**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505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761281"/>
                  </a:ext>
                </a:extLst>
              </a:tr>
              <a:tr h="303920"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Sand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trike="noStrike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4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 smtClean="0">
                          <a:solidFill>
                            <a:schemeClr val="tx1"/>
                          </a:solidFill>
                        </a:rPr>
                        <a:t>463</a:t>
                      </a:r>
                      <a:endParaRPr lang="en-US" sz="140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9124"/>
                  </a:ext>
                </a:extLst>
              </a:tr>
              <a:tr h="30392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Sand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369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792350"/>
                  </a:ext>
                </a:extLst>
              </a:tr>
              <a:tr h="30392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Limestone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328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55056"/>
                  </a:ext>
                </a:extLst>
              </a:tr>
              <a:tr h="303920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(water)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229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529033"/>
                  </a:ext>
                </a:extLst>
              </a:tr>
              <a:tr h="303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227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03241"/>
                  </a:ext>
                </a:extLst>
              </a:tr>
              <a:tr h="303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226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805103"/>
                  </a:ext>
                </a:extLst>
              </a:tr>
              <a:tr h="5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100 (saline)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Salt at 3.6%wt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152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83552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Decay (µs) vs. Hydrogen Index (Porosity %)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76374" y="18845"/>
            <a:ext cx="1742902" cy="846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88" y="911670"/>
            <a:ext cx="5533501" cy="414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739" y="5184741"/>
            <a:ext cx="62186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**Note: The &gt;1%-porosity limestone sample started at 0%. When limestone was loading into the test chamber, light sprinkles from weather increased the porosity to an unknown level. </a:t>
            </a:r>
          </a:p>
          <a:p>
            <a:endParaRPr lang="en-US" sz="1400" dirty="0" smtClean="0"/>
          </a:p>
          <a:p>
            <a:r>
              <a:rPr lang="en-US" sz="1400" dirty="0" smtClean="0"/>
              <a:t>The fit predicts ~2% porosity.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471138" y="3050931"/>
            <a:ext cx="4288806" cy="1257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7602" t="16667" r="17275" b="24999"/>
          <a:stretch/>
        </p:blipFill>
        <p:spPr>
          <a:xfrm>
            <a:off x="10717081" y="4074870"/>
            <a:ext cx="85726" cy="1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Time-dependent signatures are promising indicators of formation’s Hydrogen Index ( or Porosity %) – even for </a:t>
            </a:r>
            <a:r>
              <a:rPr lang="en-US" dirty="0" smtClean="0">
                <a:solidFill>
                  <a:srgbClr val="FF0000"/>
                </a:solidFill>
              </a:rPr>
              <a:t>non-uniform</a:t>
            </a:r>
            <a:r>
              <a:rPr lang="en-US" dirty="0" smtClean="0"/>
              <a:t> formation.</a:t>
            </a:r>
          </a:p>
          <a:p>
            <a:r>
              <a:rPr lang="en-US" dirty="0" smtClean="0"/>
              <a:t>Hydrogen time signatures alone are not perfect indicators of Hydrogen Index because of other formation’s characteristics: density and absorbers presence. </a:t>
            </a:r>
          </a:p>
          <a:p>
            <a:r>
              <a:rPr lang="en-US" dirty="0" smtClean="0"/>
              <a:t>Assessing other isotopic time signatures e.g. Oxygen, Carbon, and Sodium may give more information regarding formation’s characteristics.</a:t>
            </a:r>
          </a:p>
          <a:p>
            <a:r>
              <a:rPr lang="en-US" dirty="0" smtClean="0"/>
              <a:t>Up to this point, only one sensor was analyzed for time signatures: the Near </a:t>
            </a:r>
            <a:r>
              <a:rPr lang="en-US" dirty="0" err="1" smtClean="0"/>
              <a:t>NaI</a:t>
            </a:r>
            <a:r>
              <a:rPr lang="en-US" dirty="0" smtClean="0"/>
              <a:t>(Tl) photon sensor. There are three other sensors available: Far </a:t>
            </a:r>
            <a:r>
              <a:rPr lang="en-US" dirty="0" err="1" smtClean="0"/>
              <a:t>NaI</a:t>
            </a:r>
            <a:r>
              <a:rPr lang="en-US" dirty="0" smtClean="0"/>
              <a:t>(Tl) photon sensor, Near BF</a:t>
            </a:r>
            <a:r>
              <a:rPr lang="en-US" baseline="-25000" dirty="0" smtClean="0"/>
              <a:t>3 </a:t>
            </a:r>
            <a:r>
              <a:rPr lang="en-US" dirty="0" smtClean="0"/>
              <a:t>neutron sensor, and Far </a:t>
            </a:r>
            <a:r>
              <a:rPr lang="en-US" baseline="30000" dirty="0" smtClean="0"/>
              <a:t>3</a:t>
            </a:r>
            <a:r>
              <a:rPr lang="en-US" dirty="0" smtClean="0"/>
              <a:t>He neutron sensor. </a:t>
            </a:r>
          </a:p>
          <a:p>
            <a:r>
              <a:rPr lang="en-US" dirty="0" smtClean="0"/>
              <a:t>Combining time signatures from all sensors may yield critical information about wells, thus supporting non-proliferation missions. 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1ACB00-0452-4D4D-BB4D-30293C61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6" y="1375607"/>
            <a:ext cx="2374733" cy="1781050"/>
          </a:xfrm>
          <a:prstGeom prst="rect">
            <a:avLst/>
          </a:prstGeom>
        </p:spPr>
      </p:pic>
      <p:pic>
        <p:nvPicPr>
          <p:cNvPr id="8" name="Picture 2" descr="https://attachment.outlook.office.net/owa/longv@ksu.edu/service.svc/s/GetFileAttachment?id=AAMkAGM3MWJhNmMzLTdjMDItNGYxMi05YzJjLTdhYjZhZGQyNDQ3ZQBGAAAAAADsEPja0Ra7QJ5SEdHGlB%2FdBwA0t7M3VqR1RZ3gydmmf4B4AAAAAAENAAA0t7M3VqR1RZ3gydmmf4B4AASXytQRAAABEgAQAAjqn8zJUDxAkZ29JAz1UlU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29AE64A5-FF0E-4773-A29C-2DD62725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5" y="3124977"/>
            <a:ext cx="2374733" cy="1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28" y="4976320"/>
            <a:ext cx="2571583" cy="14465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" y="5016659"/>
            <a:ext cx="2571583" cy="14465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/>
          <a:stretch/>
        </p:blipFill>
        <p:spPr>
          <a:xfrm>
            <a:off x="2917207" y="1411174"/>
            <a:ext cx="2144992" cy="3494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39" y="1230137"/>
            <a:ext cx="7348559" cy="4862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16" y="3809614"/>
            <a:ext cx="4127123" cy="22831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35" y="1230137"/>
            <a:ext cx="4149604" cy="23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Facilities</a:t>
            </a:r>
          </a:p>
          <a:p>
            <a:r>
              <a:rPr lang="en-US" dirty="0" smtClean="0"/>
              <a:t>Data Acquisition scheme</a:t>
            </a:r>
          </a:p>
          <a:p>
            <a:r>
              <a:rPr lang="en-US" dirty="0" smtClean="0"/>
              <a:t>List Mode Concept</a:t>
            </a:r>
          </a:p>
          <a:p>
            <a:r>
              <a:rPr lang="en-US" dirty="0" smtClean="0"/>
              <a:t>Time Signature Derivation</a:t>
            </a:r>
          </a:p>
          <a:p>
            <a:r>
              <a:rPr lang="en-US" dirty="0" smtClean="0"/>
              <a:t>Isotope-specific Time Signature: Hydrogen</a:t>
            </a:r>
          </a:p>
          <a:p>
            <a:r>
              <a:rPr lang="en-US" dirty="0" smtClean="0"/>
              <a:t>Correlation to Hydrogen Index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and Test Chamber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506" y="3011117"/>
            <a:ext cx="4061836" cy="3201767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23" y="1278430"/>
            <a:ext cx="9007355" cy="79339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 noChangeAspect="1"/>
            <a:stCxn id="13" idx="1"/>
          </p:cNvCxnSpPr>
          <p:nvPr/>
        </p:nvCxnSpPr>
        <p:spPr>
          <a:xfrm flipH="1" flipV="1">
            <a:off x="5930892" y="1838267"/>
            <a:ext cx="289246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6220138" y="2291485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BF3</a:t>
            </a:r>
          </a:p>
        </p:txBody>
      </p:sp>
      <p:cxnSp>
        <p:nvCxnSpPr>
          <p:cNvPr id="14" name="Straight Arrow Connector 13"/>
          <p:cNvCxnSpPr>
            <a:cxnSpLocks noChangeAspect="1"/>
            <a:stCxn id="15" idx="1"/>
          </p:cNvCxnSpPr>
          <p:nvPr/>
        </p:nvCxnSpPr>
        <p:spPr>
          <a:xfrm flipH="1" flipV="1">
            <a:off x="3090608" y="1880254"/>
            <a:ext cx="296686" cy="52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3387294" y="2286182"/>
            <a:ext cx="121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Helium-3</a:t>
            </a:r>
          </a:p>
        </p:txBody>
      </p:sp>
      <p:cxnSp>
        <p:nvCxnSpPr>
          <p:cNvPr id="16" name="Straight Arrow Connector 15"/>
          <p:cNvCxnSpPr>
            <a:cxnSpLocks noChangeAspect="1"/>
            <a:stCxn id="19" idx="1"/>
          </p:cNvCxnSpPr>
          <p:nvPr/>
        </p:nvCxnSpPr>
        <p:spPr>
          <a:xfrm flipH="1" flipV="1">
            <a:off x="1385882" y="1903582"/>
            <a:ext cx="305576" cy="50634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 noChangeAspect="1"/>
            <a:stCxn id="18" idx="1"/>
          </p:cNvCxnSpPr>
          <p:nvPr/>
        </p:nvCxnSpPr>
        <p:spPr>
          <a:xfrm flipH="1" flipV="1">
            <a:off x="4325084" y="1842933"/>
            <a:ext cx="296686" cy="57166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4621770" y="2291485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NaI(Tl)</a:t>
            </a: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1691458" y="2286820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NaI(Tl)</a:t>
            </a:r>
          </a:p>
        </p:txBody>
      </p:sp>
      <p:cxnSp>
        <p:nvCxnSpPr>
          <p:cNvPr id="20" name="Straight Arrow Connector 19"/>
          <p:cNvCxnSpPr>
            <a:cxnSpLocks noChangeAspect="1"/>
            <a:stCxn id="21" idx="1"/>
          </p:cNvCxnSpPr>
          <p:nvPr/>
        </p:nvCxnSpPr>
        <p:spPr>
          <a:xfrm flipH="1" flipV="1">
            <a:off x="7209185" y="1891560"/>
            <a:ext cx="292078" cy="500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7501263" y="2269402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Target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2460" y="1233662"/>
            <a:ext cx="57268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65.37’’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32424" y="1238674"/>
            <a:ext cx="57696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47.09’’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4185" y="1220411"/>
            <a:ext cx="547172" cy="2462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34.58’’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0612" y="1207158"/>
            <a:ext cx="541736" cy="2462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17.27’’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16456" y="1549300"/>
            <a:ext cx="45719" cy="522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cxnSpLocks noChangeAspect="1"/>
            <a:stCxn id="28" idx="1"/>
          </p:cNvCxnSpPr>
          <p:nvPr/>
        </p:nvCxnSpPr>
        <p:spPr>
          <a:xfrm flipH="1" flipV="1">
            <a:off x="6540375" y="1910647"/>
            <a:ext cx="502816" cy="90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7043191" y="2694347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2’’ Lead</a:t>
            </a:r>
            <a:endParaRPr lang="en-US" sz="1000" b="1" dirty="0"/>
          </a:p>
        </p:txBody>
      </p:sp>
      <p:pic>
        <p:nvPicPr>
          <p:cNvPr id="32" name="Picture 4" descr="https://attachment.outlook.office.net/owa/longv@ksu.edu/service.svc/s/GetFileAttachment?id=AAMkAGM3MWJhNmMzLTdjMDItNGYxMi05YzJjLTdhYjZhZGQyNDQ3ZQBGAAAAAADsEPja0Ra7QJ5SEdHGlB%2FdBwA0t7M3VqR1RZ3gydmmf4B4AAAAAAENAAA0t7M3VqR1RZ3gydmmf4B4AASXytQRAAABEgAQAEBbghUpQTtMsAZZpbvt03s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9DEC73B1-B0AF-4812-B504-464C63D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5" y="2955642"/>
            <a:ext cx="2557465" cy="35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" b="11667"/>
          <a:stretch/>
        </p:blipFill>
        <p:spPr>
          <a:xfrm>
            <a:off x="5610814" y="3097209"/>
            <a:ext cx="2368210" cy="33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Acquisition Scheme at KSUMI facilities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81" y="2622770"/>
            <a:ext cx="7282875" cy="38308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2031" y="1105076"/>
            <a:ext cx="11553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 D-T Pulsed Neutron Generator is rated at 1kHz and 10% Duty Cycle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Neutron-induced events are detected by sensors and recorded by the digitizer.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Events’ </a:t>
            </a:r>
            <a:r>
              <a:rPr lang="en-US" sz="2000" dirty="0" smtClean="0">
                <a:solidFill>
                  <a:srgbClr val="FF0000"/>
                </a:solidFill>
              </a:rPr>
              <a:t>ENERGY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TIME</a:t>
            </a:r>
            <a:r>
              <a:rPr lang="en-US" sz="2000" dirty="0" smtClean="0"/>
              <a:t> of detection are recorded.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Sensors and  D-T generator are inside the simulated borehole, 2500 gallon volume of selected materials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74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digitizer outputs (1) trigger list and (4) sensor response lists for every sample.</a:t>
            </a:r>
          </a:p>
          <a:p>
            <a:r>
              <a:rPr lang="en-US" sz="1800" dirty="0" smtClean="0"/>
              <a:t>Below is an example of a trigger (Time) list and a photon sensor response (Time and Energy) list. Each row is an event.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Mode Concept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67478"/>
              </p:ext>
            </p:extLst>
          </p:nvPr>
        </p:nvGraphicFramePr>
        <p:xfrm>
          <a:off x="1988912" y="1799358"/>
          <a:ext cx="81183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100">
                  <a:extLst>
                    <a:ext uri="{9D8B030D-6E8A-4147-A177-3AD203B41FA5}">
                      <a16:colId xmlns:a16="http://schemas.microsoft.com/office/drawing/2014/main" val="2432127807"/>
                    </a:ext>
                  </a:extLst>
                </a:gridCol>
                <a:gridCol w="2706100">
                  <a:extLst>
                    <a:ext uri="{9D8B030D-6E8A-4147-A177-3AD203B41FA5}">
                      <a16:colId xmlns:a16="http://schemas.microsoft.com/office/drawing/2014/main" val="1068051361"/>
                    </a:ext>
                  </a:extLst>
                </a:gridCol>
                <a:gridCol w="2706100">
                  <a:extLst>
                    <a:ext uri="{9D8B030D-6E8A-4147-A177-3AD203B41FA5}">
                      <a16:colId xmlns:a16="http://schemas.microsoft.com/office/drawing/2014/main" val="734677715"/>
                    </a:ext>
                  </a:extLst>
                </a:gridCol>
              </a:tblGrid>
              <a:tr h="300775">
                <a:tc>
                  <a:txBody>
                    <a:bodyPr/>
                    <a:lstStyle/>
                    <a:p>
                      <a:r>
                        <a:rPr lang="en-US" dirty="0" smtClean="0"/>
                        <a:t>Trigger time</a:t>
                      </a:r>
                      <a:r>
                        <a:rPr lang="en-US" baseline="0" dirty="0" smtClean="0"/>
                        <a:t> (µs)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Event’s detection time </a:t>
                      </a:r>
                      <a:r>
                        <a:rPr lang="en-US" baseline="0" dirty="0" smtClean="0"/>
                        <a:t>(µs)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Event’s</a:t>
                      </a:r>
                      <a:r>
                        <a:rPr lang="en-US" baseline="0" dirty="0" smtClean="0"/>
                        <a:t> Energy (MeV)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325477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841771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02796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102553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730657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1,000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1,023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74824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1,355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52014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1,702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495327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2,000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2,073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5719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2,205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183574"/>
                  </a:ext>
                </a:extLst>
              </a:tr>
              <a:tr h="2757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2,890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63496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endCxn id="13" idx="0"/>
          </p:cNvCxnSpPr>
          <p:nvPr/>
        </p:nvCxnSpPr>
        <p:spPr>
          <a:xfrm>
            <a:off x="1195754" y="2608467"/>
            <a:ext cx="1" cy="320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1742" y="2155417"/>
            <a:ext cx="88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0 second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04472" y="5817249"/>
            <a:ext cx="118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3300 second</a:t>
            </a:r>
            <a:endParaRPr lang="en-US" sz="12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21019" y="5438808"/>
            <a:ext cx="145072" cy="7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123952" y="5494493"/>
            <a:ext cx="145072" cy="7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rot="5400000">
            <a:off x="8632193" y="4384536"/>
            <a:ext cx="307493" cy="26425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03123" y="5863416"/>
            <a:ext cx="292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Energy spectrum (Counts vs. Energy) is constructed from this column</a:t>
            </a:r>
            <a:endParaRPr lang="en-US" sz="1400" dirty="0"/>
          </a:p>
        </p:txBody>
      </p:sp>
      <p:sp>
        <p:nvSpPr>
          <p:cNvPr id="21" name="Right Brace 20"/>
          <p:cNvSpPr/>
          <p:nvPr/>
        </p:nvSpPr>
        <p:spPr>
          <a:xfrm rot="5400000">
            <a:off x="4511497" y="3105345"/>
            <a:ext cx="307493" cy="53526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01536" y="5955748"/>
            <a:ext cx="379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Time-Dependence (Counts vs. Pulse Duration) plot is constructed from these columns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88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Below is a Time-dependent plot of the Near </a:t>
            </a:r>
            <a:r>
              <a:rPr lang="en-US" sz="2000" dirty="0" err="1" smtClean="0"/>
              <a:t>NaI</a:t>
            </a:r>
            <a:r>
              <a:rPr lang="en-US" sz="2000" dirty="0" smtClean="0"/>
              <a:t>(Tl) photon sensor in 100% Water Sample</a:t>
            </a:r>
          </a:p>
          <a:p>
            <a:r>
              <a:rPr lang="en-US" sz="2000" dirty="0" smtClean="0"/>
              <a:t>Plot exhibit events from 3,300,000 pulses vs. time after pulse initiated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Signature </a:t>
            </a:r>
            <a:r>
              <a:rPr lang="en-US" dirty="0" smtClean="0"/>
              <a:t>Derivation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08" y="1595756"/>
            <a:ext cx="6746020" cy="505204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270738" y="2584939"/>
            <a:ext cx="536331" cy="87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3525715" y="2602523"/>
            <a:ext cx="782516" cy="764931"/>
          </a:xfrm>
          <a:custGeom>
            <a:avLst/>
            <a:gdLst>
              <a:gd name="connsiteX0" fmla="*/ 0 w 782516"/>
              <a:gd name="connsiteY0" fmla="*/ 0 h 764931"/>
              <a:gd name="connsiteX1" fmla="*/ 158262 w 782516"/>
              <a:gd name="connsiteY1" fmla="*/ 360485 h 764931"/>
              <a:gd name="connsiteX2" fmla="*/ 553916 w 782516"/>
              <a:gd name="connsiteY2" fmla="*/ 439615 h 764931"/>
              <a:gd name="connsiteX3" fmla="*/ 782516 w 782516"/>
              <a:gd name="connsiteY3" fmla="*/ 764931 h 76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516" h="764931">
                <a:moveTo>
                  <a:pt x="0" y="0"/>
                </a:moveTo>
                <a:cubicBezTo>
                  <a:pt x="32971" y="143608"/>
                  <a:pt x="65943" y="287216"/>
                  <a:pt x="158262" y="360485"/>
                </a:cubicBezTo>
                <a:cubicBezTo>
                  <a:pt x="250581" y="433754"/>
                  <a:pt x="449874" y="372207"/>
                  <a:pt x="553916" y="439615"/>
                </a:cubicBezTo>
                <a:cubicBezTo>
                  <a:pt x="657958" y="507023"/>
                  <a:pt x="706316" y="696058"/>
                  <a:pt x="782516" y="7649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10413" y="3325874"/>
            <a:ext cx="1888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Neutron Production Region</a:t>
            </a:r>
            <a:endParaRPr lang="en-US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821280" y="2584939"/>
            <a:ext cx="471312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736099" y="2576147"/>
            <a:ext cx="1022216" cy="764931"/>
          </a:xfrm>
          <a:custGeom>
            <a:avLst/>
            <a:gdLst>
              <a:gd name="connsiteX0" fmla="*/ 0 w 782516"/>
              <a:gd name="connsiteY0" fmla="*/ 0 h 764931"/>
              <a:gd name="connsiteX1" fmla="*/ 158262 w 782516"/>
              <a:gd name="connsiteY1" fmla="*/ 360485 h 764931"/>
              <a:gd name="connsiteX2" fmla="*/ 553916 w 782516"/>
              <a:gd name="connsiteY2" fmla="*/ 439615 h 764931"/>
              <a:gd name="connsiteX3" fmla="*/ 782516 w 782516"/>
              <a:gd name="connsiteY3" fmla="*/ 764931 h 76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516" h="764931">
                <a:moveTo>
                  <a:pt x="0" y="0"/>
                </a:moveTo>
                <a:cubicBezTo>
                  <a:pt x="32971" y="143608"/>
                  <a:pt x="65943" y="287216"/>
                  <a:pt x="158262" y="360485"/>
                </a:cubicBezTo>
                <a:cubicBezTo>
                  <a:pt x="250581" y="433754"/>
                  <a:pt x="449874" y="372207"/>
                  <a:pt x="553916" y="439615"/>
                </a:cubicBezTo>
                <a:cubicBezTo>
                  <a:pt x="657958" y="507023"/>
                  <a:pt x="706316" y="696058"/>
                  <a:pt x="782516" y="764931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64840" y="3341078"/>
            <a:ext cx="2467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 Neutron Production</a:t>
            </a:r>
          </a:p>
          <a:p>
            <a:r>
              <a:rPr lang="en-US" sz="1200" dirty="0" smtClean="0"/>
              <a:t>Or Die-away Region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004774" y="2829117"/>
            <a:ext cx="27432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time-dependent plot contains the bulk of events ( signatures from many isotopes ) from the irradiated water sample.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Objective: Isolate events of interest such as </a:t>
            </a:r>
            <a:r>
              <a:rPr lang="en-US" dirty="0" smtClean="0">
                <a:solidFill>
                  <a:srgbClr val="FF0000"/>
                </a:solidFill>
              </a:rPr>
              <a:t>Hydrogen </a:t>
            </a:r>
            <a:r>
              <a:rPr lang="en-US" dirty="0" smtClean="0"/>
              <a:t>prompt-capture signatures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time domain is now split into 100 bins of 10µs each</a:t>
            </a:r>
          </a:p>
          <a:p>
            <a:r>
              <a:rPr lang="en-US" sz="2000" dirty="0" smtClean="0"/>
              <a:t>Each bin contains events that arrive during that time bin and these events are plotted into counts vs. energy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</a:t>
            </a:r>
            <a:r>
              <a:rPr lang="en-US" dirty="0" smtClean="0"/>
              <a:t>Signatures Derivation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0" y="1595756"/>
            <a:ext cx="6746020" cy="50520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32002" y="1967346"/>
            <a:ext cx="64655" cy="413789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064329" y="2740329"/>
            <a:ext cx="1080655" cy="256279"/>
          </a:xfrm>
          <a:custGeom>
            <a:avLst/>
            <a:gdLst>
              <a:gd name="connsiteX0" fmla="*/ 0 w 1080655"/>
              <a:gd name="connsiteY0" fmla="*/ 132180 h 256279"/>
              <a:gd name="connsiteX1" fmla="*/ 369455 w 1080655"/>
              <a:gd name="connsiteY1" fmla="*/ 2871 h 256279"/>
              <a:gd name="connsiteX2" fmla="*/ 665019 w 1080655"/>
              <a:gd name="connsiteY2" fmla="*/ 243016 h 256279"/>
              <a:gd name="connsiteX3" fmla="*/ 1080655 w 1080655"/>
              <a:gd name="connsiteY3" fmla="*/ 215307 h 25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655" h="256279">
                <a:moveTo>
                  <a:pt x="0" y="132180"/>
                </a:moveTo>
                <a:cubicBezTo>
                  <a:pt x="129309" y="58289"/>
                  <a:pt x="258618" y="-15602"/>
                  <a:pt x="369455" y="2871"/>
                </a:cubicBezTo>
                <a:cubicBezTo>
                  <a:pt x="480292" y="21344"/>
                  <a:pt x="546486" y="207610"/>
                  <a:pt x="665019" y="243016"/>
                </a:cubicBezTo>
                <a:cubicBezTo>
                  <a:pt x="783552" y="278422"/>
                  <a:pt x="934413" y="233780"/>
                  <a:pt x="1080655" y="21530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24755" y="2622765"/>
            <a:ext cx="244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example,  the events  bounded by 90 and 100µs marks are plotted into counts vs. energy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95" y="1756008"/>
            <a:ext cx="4161562" cy="3116565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 flipV="1">
            <a:off x="5211912" y="2622765"/>
            <a:ext cx="2268355" cy="242103"/>
          </a:xfrm>
          <a:custGeom>
            <a:avLst/>
            <a:gdLst>
              <a:gd name="connsiteX0" fmla="*/ 0 w 1080655"/>
              <a:gd name="connsiteY0" fmla="*/ 132180 h 256279"/>
              <a:gd name="connsiteX1" fmla="*/ 369455 w 1080655"/>
              <a:gd name="connsiteY1" fmla="*/ 2871 h 256279"/>
              <a:gd name="connsiteX2" fmla="*/ 665019 w 1080655"/>
              <a:gd name="connsiteY2" fmla="*/ 243016 h 256279"/>
              <a:gd name="connsiteX3" fmla="*/ 1080655 w 1080655"/>
              <a:gd name="connsiteY3" fmla="*/ 215307 h 25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655" h="256279">
                <a:moveTo>
                  <a:pt x="0" y="132180"/>
                </a:moveTo>
                <a:cubicBezTo>
                  <a:pt x="129309" y="58289"/>
                  <a:pt x="258618" y="-15602"/>
                  <a:pt x="369455" y="2871"/>
                </a:cubicBezTo>
                <a:cubicBezTo>
                  <a:pt x="480292" y="21344"/>
                  <a:pt x="546486" y="207610"/>
                  <a:pt x="665019" y="243016"/>
                </a:cubicBezTo>
                <a:cubicBezTo>
                  <a:pt x="783552" y="278422"/>
                  <a:pt x="934413" y="233780"/>
                  <a:pt x="1080655" y="21530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8451272" y="1967346"/>
            <a:ext cx="9236" cy="25769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94677" y="2463330"/>
            <a:ext cx="133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Hydrogen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1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Hydrogen Prompt-capture peak with Gaussian and Quadratic functions to extract </a:t>
            </a:r>
            <a:r>
              <a:rPr lang="en-US" dirty="0" smtClean="0">
                <a:solidFill>
                  <a:srgbClr val="FF0000"/>
                </a:solidFill>
              </a:rPr>
              <a:t>net-peak counts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Isotope-specific Time Signatures: Hydrogen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" r="8627" b="4471"/>
          <a:stretch/>
        </p:blipFill>
        <p:spPr>
          <a:xfrm>
            <a:off x="5216545" y="1766519"/>
            <a:ext cx="1663033" cy="714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97" y="2170029"/>
            <a:ext cx="5591433" cy="41873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468584" y="2480616"/>
            <a:ext cx="9234" cy="34306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2646" y="3317567"/>
            <a:ext cx="133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Hydrogen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12883" y="3594566"/>
            <a:ext cx="313508" cy="55151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3" idx="6"/>
          </p:cNvCxnSpPr>
          <p:nvPr/>
        </p:nvCxnSpPr>
        <p:spPr>
          <a:xfrm>
            <a:off x="1626391" y="3870322"/>
            <a:ext cx="4729627" cy="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51" y="2170029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692" y="2492208"/>
            <a:ext cx="5533501" cy="4144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Hydrogen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net-peak </a:t>
            </a:r>
            <a:r>
              <a:rPr lang="en-US" dirty="0" smtClean="0"/>
              <a:t>counts for all the time bins are calculated and plotted against their respective time bin.</a:t>
            </a:r>
          </a:p>
          <a:p>
            <a:r>
              <a:rPr lang="en-US" dirty="0" smtClean="0"/>
              <a:t>For the Near </a:t>
            </a:r>
            <a:r>
              <a:rPr lang="en-US" dirty="0" err="1" smtClean="0"/>
              <a:t>NaI</a:t>
            </a:r>
            <a:r>
              <a:rPr lang="en-US" dirty="0" smtClean="0"/>
              <a:t>(Tl) Photon sensor in 100% water sample, the Hydrogen time-dependence plot is below: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Isotope-specific Time </a:t>
            </a:r>
            <a:r>
              <a:rPr lang="en-US" dirty="0" smtClean="0"/>
              <a:t>Signatures: </a:t>
            </a:r>
            <a:r>
              <a:rPr lang="en-US" dirty="0"/>
              <a:t>Hydrogen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58D-539E-4ACF-8340-4BE7C16A8E54}" type="datetime4">
              <a:rPr lang="en-US" smtClean="0"/>
              <a:t>January 24,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0762" y="3112537"/>
            <a:ext cx="12913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Total:</a:t>
            </a:r>
          </a:p>
          <a:p>
            <a:r>
              <a:rPr lang="en-US" sz="1200" dirty="0" smtClean="0"/>
              <a:t>178,670</a:t>
            </a:r>
            <a:r>
              <a:rPr lang="en-US" sz="1200" dirty="0" smtClean="0"/>
              <a:t> </a:t>
            </a:r>
            <a:r>
              <a:rPr lang="en-US" sz="1200" dirty="0" smtClean="0"/>
              <a:t>counts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05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782</Words>
  <Application>Microsoft Office PowerPoint</Application>
  <PresentationFormat>Widescreen</PresentationFormat>
  <Paragraphs>171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1_Office Theme</vt:lpstr>
      <vt:lpstr>CNEC Time Signatures in Well Logging with a pulsed D-T neutron generator</vt:lpstr>
      <vt:lpstr>Agenda</vt:lpstr>
      <vt:lpstr>Tool and Test Chamber</vt:lpstr>
      <vt:lpstr>Data Acquisition Scheme at KSUMI facilities</vt:lpstr>
      <vt:lpstr>List Mode Concept</vt:lpstr>
      <vt:lpstr>Time Signature Derivation</vt:lpstr>
      <vt:lpstr>Time Signatures Derivation</vt:lpstr>
      <vt:lpstr>Isotope-specific Time Signatures: Hydrogen</vt:lpstr>
      <vt:lpstr>Isotope-specific Time Signatures: Hydrogen</vt:lpstr>
      <vt:lpstr>Signatures Extraction</vt:lpstr>
      <vt:lpstr>Decay slope in the die-away region</vt:lpstr>
      <vt:lpstr>Decay (µs) vs. Hydrogen Index (Porosity %)</vt:lpstr>
      <vt:lpstr>Conclusion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CNEC D-T Neutron Generator &amp; Sensors Material Characterization</dc:title>
  <dc:creator>longv</dc:creator>
  <cp:lastModifiedBy>Admin</cp:lastModifiedBy>
  <cp:revision>31</cp:revision>
  <dcterms:created xsi:type="dcterms:W3CDTF">2018-06-25T13:55:20Z</dcterms:created>
  <dcterms:modified xsi:type="dcterms:W3CDTF">2019-01-24T17:30:16Z</dcterms:modified>
</cp:coreProperties>
</file>